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4"/>
  </p:sldMasterIdLst>
  <p:notesMasterIdLst>
    <p:notesMasterId r:id="rId68"/>
  </p:notesMasterIdLst>
  <p:handoutMasterIdLst>
    <p:handoutMasterId r:id="rId69"/>
  </p:handoutMasterIdLst>
  <p:sldIdLst>
    <p:sldId id="289" r:id="rId5"/>
    <p:sldId id="344" r:id="rId6"/>
    <p:sldId id="355" r:id="rId7"/>
    <p:sldId id="356" r:id="rId8"/>
    <p:sldId id="357" r:id="rId9"/>
    <p:sldId id="354" r:id="rId10"/>
    <p:sldId id="345" r:id="rId11"/>
    <p:sldId id="283" r:id="rId12"/>
    <p:sldId id="284" r:id="rId13"/>
    <p:sldId id="285" r:id="rId14"/>
    <p:sldId id="286" r:id="rId15"/>
    <p:sldId id="287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301" r:id="rId25"/>
    <p:sldId id="302" r:id="rId26"/>
    <p:sldId id="297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09" r:id="rId35"/>
    <p:sldId id="311" r:id="rId36"/>
    <p:sldId id="312" r:id="rId37"/>
    <p:sldId id="313" r:id="rId38"/>
    <p:sldId id="315" r:id="rId39"/>
    <p:sldId id="307" r:id="rId40"/>
    <p:sldId id="308" r:id="rId41"/>
    <p:sldId id="310" r:id="rId42"/>
    <p:sldId id="314" r:id="rId43"/>
    <p:sldId id="353" r:id="rId44"/>
    <p:sldId id="281" r:id="rId45"/>
    <p:sldId id="321" r:id="rId46"/>
    <p:sldId id="316" r:id="rId47"/>
    <p:sldId id="317" r:id="rId48"/>
    <p:sldId id="326" r:id="rId49"/>
    <p:sldId id="282" r:id="rId50"/>
    <p:sldId id="318" r:id="rId51"/>
    <p:sldId id="319" r:id="rId52"/>
    <p:sldId id="320" r:id="rId53"/>
    <p:sldId id="322" r:id="rId54"/>
    <p:sldId id="323" r:id="rId55"/>
    <p:sldId id="335" r:id="rId56"/>
    <p:sldId id="336" r:id="rId57"/>
    <p:sldId id="337" r:id="rId58"/>
    <p:sldId id="338" r:id="rId59"/>
    <p:sldId id="339" r:id="rId60"/>
    <p:sldId id="324" r:id="rId61"/>
    <p:sldId id="327" r:id="rId62"/>
    <p:sldId id="342" r:id="rId63"/>
    <p:sldId id="341" r:id="rId64"/>
    <p:sldId id="340" r:id="rId65"/>
    <p:sldId id="358" r:id="rId66"/>
    <p:sldId id="303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E6CCA-C34E-4AAC-BF84-F5C9F8389EF5}" v="1" dt="2020-04-18T18:22:59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3" autoAdjust="0"/>
    <p:restoredTop sz="95220" autoAdjust="0"/>
  </p:normalViewPr>
  <p:slideViewPr>
    <p:cSldViewPr>
      <p:cViewPr varScale="1">
        <p:scale>
          <a:sx n="86" d="100"/>
          <a:sy n="86" d="100"/>
        </p:scale>
        <p:origin x="845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Osborne" userId="ce70e87774607949" providerId="LiveId" clId="{9ACE6CCA-C34E-4AAC-BF84-F5C9F8389EF5}"/>
    <pc:docChg chg="undo custSel modSld">
      <pc:chgData name="Patrick Osborne" userId="ce70e87774607949" providerId="LiveId" clId="{9ACE6CCA-C34E-4AAC-BF84-F5C9F8389EF5}" dt="2020-04-18T18:23:20.598" v="28" actId="114"/>
      <pc:docMkLst>
        <pc:docMk/>
      </pc:docMkLst>
      <pc:sldChg chg="modSp mod">
        <pc:chgData name="Patrick Osborne" userId="ce70e87774607949" providerId="LiveId" clId="{9ACE6CCA-C34E-4AAC-BF84-F5C9F8389EF5}" dt="2020-04-18T18:23:20.598" v="28" actId="114"/>
        <pc:sldMkLst>
          <pc:docMk/>
          <pc:sldMk cId="3526824307" sldId="315"/>
        </pc:sldMkLst>
        <pc:spChg chg="mod">
          <ac:chgData name="Patrick Osborne" userId="ce70e87774607949" providerId="LiveId" clId="{9ACE6CCA-C34E-4AAC-BF84-F5C9F8389EF5}" dt="2020-04-18T18:23:20.598" v="28" actId="114"/>
          <ac:spMkLst>
            <pc:docMk/>
            <pc:sldMk cId="3526824307" sldId="315"/>
            <ac:spMk id="2" creationId="{B1ACB1FD-154E-4FF3-B9F0-D937C6A20EA4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3" creationId="{5751613F-FE84-41E6-84F9-3B5831E8321C}"/>
          </ac:spMkLst>
        </pc:spChg>
        <pc:spChg chg="mod">
          <ac:chgData name="Patrick Osborne" userId="ce70e87774607949" providerId="LiveId" clId="{9ACE6CCA-C34E-4AAC-BF84-F5C9F8389EF5}" dt="2020-04-18T18:23:14.079" v="25" actId="1036"/>
          <ac:spMkLst>
            <pc:docMk/>
            <pc:sldMk cId="3526824307" sldId="315"/>
            <ac:spMk id="9" creationId="{40FD12D1-1A78-4213-B8BA-83BB7D8533A6}"/>
          </ac:spMkLst>
        </pc:spChg>
        <pc:picChg chg="mod modCrop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8" creationId="{A900F3E4-5B3A-4789-85A4-5302BE66A72F}"/>
          </ac:picMkLst>
        </pc:picChg>
        <pc:picChg chg="mod">
          <ac:chgData name="Patrick Osborne" userId="ce70e87774607949" providerId="LiveId" clId="{9ACE6CCA-C34E-4AAC-BF84-F5C9F8389EF5}" dt="2020-04-18T18:23:14.079" v="25" actId="1036"/>
          <ac:picMkLst>
            <pc:docMk/>
            <pc:sldMk cId="3526824307" sldId="315"/>
            <ac:picMk id="13" creationId="{9340B9F5-CFE2-4242-A6DE-7B9446C08D64}"/>
          </ac:picMkLst>
        </pc:picChg>
      </pc:sldChg>
    </pc:docChg>
  </pc:docChgLst>
  <pc:docChgLst>
    <pc:chgData name="Patrick M Osborne" userId="a708d2ca-a6d7-483f-98a8-9c13678bfe86" providerId="ADAL" clId="{43C2A5D7-456A-400A-BD86-0ADAFC1D8061}"/>
    <pc:docChg chg="modSld">
      <pc:chgData name="Patrick M Osborne" userId="a708d2ca-a6d7-483f-98a8-9c13678bfe86" providerId="ADAL" clId="{43C2A5D7-456A-400A-BD86-0ADAFC1D8061}" dt="2020-04-04T19:15:05.168" v="10" actId="1035"/>
      <pc:docMkLst>
        <pc:docMk/>
      </pc:docMkLst>
      <pc:sldChg chg="modSp">
        <pc:chgData name="Patrick M Osborne" userId="a708d2ca-a6d7-483f-98a8-9c13678bfe86" providerId="ADAL" clId="{43C2A5D7-456A-400A-BD86-0ADAFC1D8061}" dt="2020-04-04T19:15:05.168" v="10" actId="1035"/>
        <pc:sldMkLst>
          <pc:docMk/>
          <pc:sldMk cId="1863659273" sldId="293"/>
        </pc:sldMkLst>
        <pc:picChg chg="mod">
          <ac:chgData name="Patrick M Osborne" userId="a708d2ca-a6d7-483f-98a8-9c13678bfe86" providerId="ADAL" clId="{43C2A5D7-456A-400A-BD86-0ADAFC1D8061}" dt="2020-04-04T19:15:05.168" v="10" actId="1035"/>
          <ac:picMkLst>
            <pc:docMk/>
            <pc:sldMk cId="1863659273" sldId="293"/>
            <ac:picMk id="3" creationId="{1F249EFA-333E-47DB-B443-FBC968240654}"/>
          </ac:picMkLst>
        </pc:picChg>
      </pc:sldChg>
    </pc:docChg>
  </pc:docChgLst>
  <pc:docChgLst>
    <pc:chgData name="Patrick M Osborne" userId="a708d2ca-a6d7-483f-98a8-9c13678bfe86" providerId="ADAL" clId="{9AAB73B9-0893-4B00-9E06-31CADF9B19F9}"/>
    <pc:docChg chg="modSld">
      <pc:chgData name="Patrick M Osborne" userId="a708d2ca-a6d7-483f-98a8-9c13678bfe86" providerId="ADAL" clId="{9AAB73B9-0893-4B00-9E06-31CADF9B19F9}" dt="2020-04-04T19:20:35.363" v="45" actId="1036"/>
      <pc:docMkLst>
        <pc:docMk/>
      </pc:docMkLst>
      <pc:sldChg chg="modSp">
        <pc:chgData name="Patrick M Osborne" userId="a708d2ca-a6d7-483f-98a8-9c13678bfe86" providerId="ADAL" clId="{9AAB73B9-0893-4B00-9E06-31CADF9B19F9}" dt="2020-04-04T19:20:35.363" v="45" actId="1036"/>
        <pc:sldMkLst>
          <pc:docMk/>
          <pc:sldMk cId="3998674433" sldId="298"/>
        </pc:sldMkLst>
        <pc:spChg chg="mod">
          <ac:chgData name="Patrick M Osborne" userId="a708d2ca-a6d7-483f-98a8-9c13678bfe86" providerId="ADAL" clId="{9AAB73B9-0893-4B00-9E06-31CADF9B19F9}" dt="2020-04-04T19:20:35.363" v="45" actId="1036"/>
          <ac:spMkLst>
            <pc:docMk/>
            <pc:sldMk cId="3998674433" sldId="298"/>
            <ac:spMk id="2" creationId="{418A1A05-2F63-4E26-94DA-9F272897607F}"/>
          </ac:spMkLst>
        </pc:spChg>
        <pc:picChg chg="mod">
          <ac:chgData name="Patrick M Osborne" userId="a708d2ca-a6d7-483f-98a8-9c13678bfe86" providerId="ADAL" clId="{9AAB73B9-0893-4B00-9E06-31CADF9B19F9}" dt="2020-04-04T19:20:24.939" v="19" actId="1036"/>
          <ac:picMkLst>
            <pc:docMk/>
            <pc:sldMk cId="3998674433" sldId="298"/>
            <ac:picMk id="6" creationId="{4982A0A2-B1DB-4805-9BCF-7552B6DB5BD1}"/>
          </ac:picMkLst>
        </pc:picChg>
      </pc:sldChg>
    </pc:docChg>
  </pc:docChgLst>
  <pc:docChgLst>
    <pc:chgData name="Patrick Osborne" userId="ce70e87774607949" providerId="LiveId" clId="{A6C23DD6-E90A-4352-B305-A082C70735B8}"/>
    <pc:docChg chg="modSld">
      <pc:chgData name="Patrick Osborne" userId="ce70e87774607949" providerId="LiveId" clId="{A6C23DD6-E90A-4352-B305-A082C70735B8}" dt="2020-04-18T04:38:20.203" v="10" actId="20577"/>
      <pc:docMkLst>
        <pc:docMk/>
      </pc:docMkLst>
      <pc:sldChg chg="modSp mod">
        <pc:chgData name="Patrick Osborne" userId="ce70e87774607949" providerId="LiveId" clId="{A6C23DD6-E90A-4352-B305-A082C70735B8}" dt="2020-04-18T04:38:20.203" v="10" actId="20577"/>
        <pc:sldMkLst>
          <pc:docMk/>
          <pc:sldMk cId="2926241104" sldId="289"/>
        </pc:sldMkLst>
        <pc:spChg chg="mod">
          <ac:chgData name="Patrick Osborne" userId="ce70e87774607949" providerId="LiveId" clId="{A6C23DD6-E90A-4352-B305-A082C70735B8}" dt="2020-04-18T04:38:20.203" v="10" actId="20577"/>
          <ac:spMkLst>
            <pc:docMk/>
            <pc:sldMk cId="2926241104" sldId="289"/>
            <ac:spMk id="2" creationId="{42290AFE-F417-4C03-B785-3EEE6457D3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9203-6DDD-49B4-9002-40256EBD5D6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240B-1C31-4E8C-89AF-A42990C5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C343-2823-429F-B19F-123574149AF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C0A2-D31E-4B55-BB36-41B8E67A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2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9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9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07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9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C0A2-D31E-4B55-BB36-41B8E67AD53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0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 userDrawn="1"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 userDrawn="1"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6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 userDrawn="1"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0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6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 userDrawn="1"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5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232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FEF4-47FE-43C0-8A34-2652E10A1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7" name="Picture 6" descr="York University logo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  <p:sp>
        <p:nvSpPr>
          <p:cNvPr id="8" name="Rectangle 7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221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25" r:id="rId16"/>
    <p:sldLayoutId id="2147483726" r:id="rId17"/>
    <p:sldLayoutId id="2147483727" r:id="rId18"/>
    <p:sldLayoutId id="2147483729" r:id="rId19"/>
    <p:sldLayoutId id="2147483706" r:id="rId20"/>
    <p:sldLayoutId id="2147483707" r:id="rId21"/>
    <p:sldLayoutId id="2147483709" r:id="rId22"/>
    <p:sldLayoutId id="2147483728" r:id="rId23"/>
    <p:sldLayoutId id="2147483691" r:id="rId24"/>
    <p:sldLayoutId id="2147483708" r:id="rId25"/>
    <p:sldLayoutId id="2147483710" r:id="rId26"/>
    <p:sldLayoutId id="2147483711" r:id="rId27"/>
    <p:sldLayoutId id="2147483712" r:id="rId2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13820-6_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ntion.com/" TargetMode="External"/><Relationship Id="rId7" Type="http://schemas.openxmlformats.org/officeDocument/2006/relationships/image" Target="../media/image24.jpeg"/><Relationship Id="rId2" Type="http://schemas.openxmlformats.org/officeDocument/2006/relationships/hyperlink" Target="https://www.csc2.ncsu.edu/faculty/healey/tweet_viz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hyperlink" Target="https://www.social-searcher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Final Project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92624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Extract Hashtags?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Text to lowercase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Convert Slang</a:t>
            </a:r>
          </a:p>
          <a:p>
            <a:pPr lvl="2"/>
            <a:r>
              <a:rPr lang="en-US" dirty="0"/>
              <a:t>Find and replace based on an existing dictionary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marL="914400" lvl="2" indent="0">
              <a:buNone/>
            </a:pPr>
            <a:endParaRPr lang="en-US" b="1" dirty="0"/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7491B-F187-46FE-8B4F-ADE9F71E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18936"/>
            <a:ext cx="7892663" cy="1398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B2A0D-C9B5-4350-96AF-20F4B527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343400"/>
            <a:ext cx="4572000" cy="147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7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r>
              <a:rPr lang="en-US" b="1" dirty="0"/>
              <a:t>Remove stop words</a:t>
            </a:r>
          </a:p>
          <a:p>
            <a:pPr lvl="3"/>
            <a:r>
              <a:rPr lang="en-US" dirty="0"/>
              <a:t>“The”, “and”, “You”, etc. -&gt; noise</a:t>
            </a:r>
          </a:p>
          <a:p>
            <a:pPr lvl="3"/>
            <a:endParaRPr lang="en-US" dirty="0"/>
          </a:p>
          <a:p>
            <a:pPr lvl="2"/>
            <a:r>
              <a:rPr lang="en-US" b="1" dirty="0"/>
              <a:t>Remove punctuation &amp; numbers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Lemmatize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Tokenize</a:t>
            </a:r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3074" name="Picture 2" descr="spaCy · Industrial-strength Natural Language Processing in Python">
            <a:extLst>
              <a:ext uri="{FF2B5EF4-FFF2-40B4-BE49-F238E27FC236}">
                <a16:creationId xmlns:a16="http://schemas.microsoft.com/office/drawing/2014/main" id="{51E10F10-8A46-4F1E-A09E-AA2440E8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48200"/>
            <a:ext cx="3352800" cy="176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4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15 columns</a:t>
            </a:r>
          </a:p>
          <a:p>
            <a:pPr lvl="2"/>
            <a:r>
              <a:rPr lang="en-US" dirty="0"/>
              <a:t>6 main features that interest us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endParaRPr lang="fr-FR" dirty="0"/>
          </a:p>
          <a:p>
            <a:pPr marL="1714500" lvl="3" indent="-342900">
              <a:buFont typeface="+mj-lt"/>
              <a:buAutoNum type="arabicPeriod"/>
            </a:pPr>
            <a:r>
              <a:rPr lang="fr-FR" dirty="0" err="1"/>
              <a:t>airline_sentiment</a:t>
            </a:r>
            <a:r>
              <a:rPr lang="fr-FR" dirty="0"/>
              <a:t> confidence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negativereason_confidence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airline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text</a:t>
            </a:r>
          </a:p>
          <a:p>
            <a:pPr marL="1371600" lvl="3" indent="0">
              <a:buNone/>
            </a:pPr>
            <a:endParaRPr lang="en-US" dirty="0"/>
          </a:p>
          <a:p>
            <a:pPr marL="857250" lvl="1" indent="-342900"/>
            <a:r>
              <a:rPr lang="en-US" b="1" dirty="0"/>
              <a:t>Engineered Features</a:t>
            </a:r>
            <a:endParaRPr lang="en-US" dirty="0"/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emojis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emoticons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cleaned text (lemmas)</a:t>
            </a:r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D1B86-3DA6-40DC-BE14-EAEEE1C73E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9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86F43-6953-4CB1-AC38-64C83CB0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81" y="1457960"/>
            <a:ext cx="6700838" cy="42864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C4665-E9A9-45F0-BFE8-EE06D54D8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9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3CF-5C06-4645-B61C-979617E3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447800"/>
            <a:ext cx="6534150" cy="42792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4BD26-401B-41CB-9EF2-32359BAD44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4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DABA2-7C59-4288-BFD5-4EAB9D34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70965"/>
            <a:ext cx="5461000" cy="54177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6B70A-C707-46EE-BCE3-D5FF99A35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30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9EFA-333E-47DB-B443-FBC96824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318593"/>
            <a:ext cx="6115050" cy="4686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A4C7-9632-43CA-825C-8B6B8B51C3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59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F256F-2FBE-40F1-ABB5-40B3721D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03" y="1066800"/>
            <a:ext cx="7216784" cy="5036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9F6AC-304E-4902-BE8C-84ABE4E698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66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EB61-22D2-4044-A928-E02F82D3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7"/>
          <a:stretch/>
        </p:blipFill>
        <p:spPr>
          <a:xfrm>
            <a:off x="1143000" y="1066800"/>
            <a:ext cx="7277100" cy="50090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5E369-F21A-4CB4-8DB0-F565FC6FBB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6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 there value in the extracted emojis and hashtags?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Method:</a:t>
            </a:r>
          </a:p>
          <a:p>
            <a:pPr lvl="2"/>
            <a:r>
              <a:rPr lang="en-US" dirty="0"/>
              <a:t>Plot frequency by sentiment class (positive, neutral, negative)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If there is a clear difference – emojis &amp; hashtags are differentiators -&gt; add context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CE46-BF80-4BEE-BD85-A427BC4F32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b="1" dirty="0"/>
              <a:t>Dataset from Twitter</a:t>
            </a:r>
          </a:p>
          <a:p>
            <a:pPr lvl="2"/>
            <a:r>
              <a:rPr lang="en-CA" dirty="0"/>
              <a:t>14,640</a:t>
            </a:r>
            <a:r>
              <a:rPr lang="en-US" dirty="0"/>
              <a:t> thousand tweets</a:t>
            </a:r>
          </a:p>
          <a:p>
            <a:pPr lvl="2"/>
            <a:r>
              <a:rPr lang="en-US" dirty="0"/>
              <a:t>15 Features</a:t>
            </a:r>
          </a:p>
          <a:p>
            <a:pPr lvl="2"/>
            <a:r>
              <a:rPr lang="en-US" dirty="0"/>
              <a:t>6 US Airlines</a:t>
            </a:r>
          </a:p>
          <a:p>
            <a:pPr lvl="2"/>
            <a:r>
              <a:rPr lang="en-US" dirty="0"/>
              <a:t>Positive | Neutral | Negative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Aligns with a business problem</a:t>
            </a:r>
          </a:p>
          <a:p>
            <a:pPr lvl="2"/>
            <a:r>
              <a:rPr lang="en-US" dirty="0"/>
              <a:t>How to stop negative tweet trends before they go out of control?</a:t>
            </a:r>
          </a:p>
          <a:p>
            <a:pPr lvl="2"/>
            <a:r>
              <a:rPr lang="en-US" dirty="0"/>
              <a:t>Identify the early tweets accurately -&gt; Sentiment Analysis!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Presents an interesting ML/Data challenge</a:t>
            </a:r>
          </a:p>
          <a:p>
            <a:pPr lvl="2"/>
            <a:r>
              <a:rPr lang="en-US" dirty="0"/>
              <a:t>Data is messy (Twitter character limit, slang, emojis, @ and #)</a:t>
            </a:r>
          </a:p>
        </p:txBody>
      </p:sp>
      <p:pic>
        <p:nvPicPr>
          <p:cNvPr id="2050" name="Picture 2" descr="How Can I Upgrade to Business Class in American Airlines?">
            <a:extLst>
              <a:ext uri="{FF2B5EF4-FFF2-40B4-BE49-F238E27FC236}">
                <a16:creationId xmlns:a16="http://schemas.microsoft.com/office/drawing/2014/main" id="{0AD0A755-6A5A-48DE-8799-4E49A16F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83" y="1447800"/>
            <a:ext cx="3918857" cy="18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9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5D51B-E3DB-4FDE-ABF0-4AB5A18B6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" b="5420"/>
          <a:stretch/>
        </p:blipFill>
        <p:spPr>
          <a:xfrm>
            <a:off x="336247" y="59804"/>
            <a:ext cx="8780652" cy="33120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82A0A2-B1DB-4805-9BCF-7552B6DB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4" y="3446439"/>
            <a:ext cx="8738043" cy="331200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A1A05-2F63-4E26-94DA-9F2728976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78295" y="6544851"/>
            <a:ext cx="457200" cy="387421"/>
          </a:xfrm>
        </p:spPr>
        <p:txBody>
          <a:bodyPr/>
          <a:lstStyle/>
          <a:p>
            <a:fld id="{5F74FEF4-47FE-43C0-8A34-2652E10A11F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D03D8-FB94-4580-B99A-C69D41D8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5" y="1461864"/>
            <a:ext cx="8740589" cy="4313903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0A923-D0CD-4200-9163-EA2FDCD3BF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7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18C-0335-4EA1-8D33-FF180BC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55A63-8C00-4FFA-B90D-59485F2D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0" y="1281478"/>
            <a:ext cx="8740800" cy="4433944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0D0E3-24A3-4D06-84A9-B080F010D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0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Emojis &amp; Hashtags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Issues with our emoji, emoticon and hashtag extraction</a:t>
            </a:r>
          </a:p>
          <a:p>
            <a:pPr lvl="1"/>
            <a:endParaRPr lang="en-US" b="1" dirty="0"/>
          </a:p>
          <a:p>
            <a:pPr lvl="2"/>
            <a:r>
              <a:rPr lang="en-US" dirty="0"/>
              <a:t>Extraction process confuses non-emoticon string of characters for an emoticon</a:t>
            </a:r>
          </a:p>
          <a:p>
            <a:pPr lvl="3"/>
            <a:r>
              <a:rPr lang="en-US" dirty="0"/>
              <a:t>E.g. time of day, airport codes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Hashtags could be cleaned further</a:t>
            </a:r>
          </a:p>
          <a:p>
            <a:pPr lvl="3"/>
            <a:r>
              <a:rPr lang="en-US" dirty="0"/>
              <a:t>Reduce to lowercase, remove stop words, lemmatize</a:t>
            </a:r>
          </a:p>
          <a:p>
            <a:pPr lvl="3"/>
            <a:r>
              <a:rPr lang="en-US" dirty="0"/>
              <a:t>Challenging as hashtags are not pure English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96154-B2E6-4B21-8DFB-C73519F26F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08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Milestone 1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2762200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Milestone 1</a:t>
            </a:r>
          </a:p>
          <a:p>
            <a:pPr lvl="2"/>
            <a:r>
              <a:rPr lang="en-US" dirty="0"/>
              <a:t>Feature Engineering</a:t>
            </a:r>
          </a:p>
          <a:p>
            <a:pPr lvl="2"/>
            <a:r>
              <a:rPr lang="en-US" dirty="0"/>
              <a:t>Feature Selection</a:t>
            </a:r>
          </a:p>
          <a:p>
            <a:pPr lvl="2"/>
            <a:r>
              <a:rPr lang="en-US" dirty="0"/>
              <a:t>Benchmarking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Feature Engineering</a:t>
            </a:r>
          </a:p>
          <a:p>
            <a:pPr lvl="2"/>
            <a:r>
              <a:rPr lang="en-US" dirty="0"/>
              <a:t>Idea is to pull as much information out of the text as we can</a:t>
            </a:r>
          </a:p>
          <a:p>
            <a:pPr lvl="2"/>
            <a:r>
              <a:rPr lang="en-US" dirty="0"/>
              <a:t>Various ways of parsing and interpreting the text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Feature Selection</a:t>
            </a:r>
          </a:p>
          <a:p>
            <a:pPr lvl="2"/>
            <a:r>
              <a:rPr lang="en-US" dirty="0"/>
              <a:t>Too many features – will overwhelm our model. Need to keep the best and discard the 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 descr="A picture containing light, clock&#10;&#10;Description automatically generated">
            <a:extLst>
              <a:ext uri="{FF2B5EF4-FFF2-40B4-BE49-F238E27FC236}">
                <a16:creationId xmlns:a16="http://schemas.microsoft.com/office/drawing/2014/main" id="{F3C54F04-23C7-480C-8E08-8F2BD8A399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447800"/>
            <a:ext cx="1840962" cy="18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10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05806"/>
            <a:ext cx="8382000" cy="4637793"/>
          </a:xfrm>
        </p:spPr>
        <p:txBody>
          <a:bodyPr>
            <a:normAutofit/>
          </a:bodyPr>
          <a:lstStyle/>
          <a:p>
            <a:pPr lvl="1"/>
            <a:r>
              <a:rPr lang="en-CA" b="1" dirty="0"/>
              <a:t>Bag of Words</a:t>
            </a:r>
          </a:p>
          <a:p>
            <a:pPr lvl="1"/>
            <a:endParaRPr lang="en-CA" b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sz="1400" dirty="0"/>
          </a:p>
          <a:p>
            <a:pPr lvl="2"/>
            <a:endParaRPr lang="en-US" sz="1800" dirty="0"/>
          </a:p>
          <a:p>
            <a:pPr lvl="1"/>
            <a:r>
              <a:rPr lang="en-US" b="1" dirty="0"/>
              <a:t>Bag of N-Grams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B7BCA-7B5B-4D7C-851A-1462E0B61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12" y="3094710"/>
            <a:ext cx="2533894" cy="15534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4E85F-7BB9-4D3F-A3D0-2BB3876A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86" y="1798320"/>
            <a:ext cx="5760000" cy="212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186C-F5F2-43D8-A5FF-10C05FB0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86" y="4626349"/>
            <a:ext cx="5760000" cy="19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4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Basic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TF-IDF</a:t>
            </a:r>
          </a:p>
          <a:p>
            <a:pPr lvl="2"/>
            <a:endParaRPr lang="en-US" sz="16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b="1" dirty="0"/>
              <a:t>Cosine Similarity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5EFB6-2A37-4061-AB6E-132E2098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0" y="2057400"/>
            <a:ext cx="5400000" cy="1991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7C888-48EC-455F-B34E-C201F1B0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0" y="4626713"/>
            <a:ext cx="5400000" cy="17410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1D426C-209D-4053-9B18-9BDD4E443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8" y="1674430"/>
            <a:ext cx="2255520" cy="141411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98ABB4-04E0-46E3-B19B-06D6FEC81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90" y="3981755"/>
            <a:ext cx="2255510" cy="18217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E4E9F5-8319-43FC-BB82-661104B368BD}"/>
              </a:ext>
            </a:extLst>
          </p:cNvPr>
          <p:cNvCxnSpPr/>
          <p:nvPr/>
        </p:nvCxnSpPr>
        <p:spPr>
          <a:xfrm>
            <a:off x="6791960" y="3591560"/>
            <a:ext cx="1569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996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Word2Vec</a:t>
            </a:r>
          </a:p>
          <a:p>
            <a:pPr lvl="2"/>
            <a:r>
              <a:rPr lang="en-US" dirty="0"/>
              <a:t>A form of word embedding</a:t>
            </a:r>
          </a:p>
          <a:p>
            <a:pPr lvl="2"/>
            <a:r>
              <a:rPr lang="en-CA" dirty="0"/>
              <a:t>Represent individual words in a way that </a:t>
            </a:r>
          </a:p>
          <a:p>
            <a:pPr marL="914400" lvl="2" indent="0">
              <a:buNone/>
            </a:pPr>
            <a:r>
              <a:rPr lang="en-CA" dirty="0"/>
              <a:t>    similar words are represented in similar</a:t>
            </a:r>
          </a:p>
          <a:p>
            <a:pPr marL="914400" lvl="2" indent="0">
              <a:buNone/>
            </a:pPr>
            <a:r>
              <a:rPr lang="en-CA" dirty="0"/>
              <a:t>    ways</a:t>
            </a:r>
          </a:p>
          <a:p>
            <a:pPr lvl="2"/>
            <a:r>
              <a:rPr lang="en-CA" dirty="0"/>
              <a:t>Generates numerical vectors</a:t>
            </a:r>
          </a:p>
          <a:p>
            <a:pPr lvl="2"/>
            <a:endParaRPr lang="en-CA" dirty="0"/>
          </a:p>
          <a:p>
            <a:pPr lvl="1"/>
            <a:r>
              <a:rPr lang="en-US" b="1" dirty="0"/>
              <a:t>CBOW vs Skip-gram</a:t>
            </a:r>
          </a:p>
          <a:p>
            <a:pPr lvl="2"/>
            <a:r>
              <a:rPr lang="en-US" dirty="0"/>
              <a:t>Frequency/speed/accuracy trade-offs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91ED548-FF2D-4932-8AE3-215D339F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726417"/>
            <a:ext cx="4343400" cy="18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B6120D-137A-49F2-8256-99A16F1FE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r="22757"/>
          <a:stretch/>
        </p:blipFill>
        <p:spPr bwMode="auto">
          <a:xfrm>
            <a:off x="6333803" y="1905000"/>
            <a:ext cx="253587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4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Word2Vec -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b="1" dirty="0" err="1"/>
              <a:t>Tensorflow</a:t>
            </a:r>
            <a:r>
              <a:rPr lang="en-US" b="1" dirty="0"/>
              <a:t> / </a:t>
            </a:r>
            <a:r>
              <a:rPr lang="en-US" b="1" dirty="0" err="1"/>
              <a:t>Keras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Manual process</a:t>
            </a:r>
          </a:p>
          <a:p>
            <a:pPr lvl="2"/>
            <a:r>
              <a:rPr lang="en-US" dirty="0"/>
              <a:t>Slow even when GPU accelerated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 err="1"/>
              <a:t>Gensim</a:t>
            </a:r>
            <a:r>
              <a:rPr lang="en-US" b="1" dirty="0"/>
              <a:t> Trained</a:t>
            </a:r>
          </a:p>
          <a:p>
            <a:pPr lvl="2"/>
            <a:r>
              <a:rPr lang="en-US" dirty="0"/>
              <a:t>Very fast</a:t>
            </a:r>
          </a:p>
          <a:p>
            <a:pPr lvl="2"/>
            <a:r>
              <a:rPr lang="en-US" dirty="0"/>
              <a:t>Possibly less fine-grained control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/>
              <a:t>Google Pre-Trained</a:t>
            </a:r>
          </a:p>
          <a:p>
            <a:pPr lvl="2"/>
            <a:r>
              <a:rPr lang="en-US" dirty="0"/>
              <a:t>Fastest</a:t>
            </a:r>
          </a:p>
          <a:p>
            <a:pPr lvl="2"/>
            <a:r>
              <a:rPr lang="en-US" dirty="0"/>
              <a:t>Advantage of training on existing corpus</a:t>
            </a:r>
          </a:p>
          <a:p>
            <a:pPr lvl="2"/>
            <a:r>
              <a:rPr lang="en-US" dirty="0"/>
              <a:t>Cannot custom train to our dataset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B83A-B827-4C71-BB5D-8A2D0F578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076" name="Picture 4" descr="GitHub - tensorflow/tensorflow: An Open Source Machine Learning ...">
            <a:extLst>
              <a:ext uri="{FF2B5EF4-FFF2-40B4-BE49-F238E27FC236}">
                <a16:creationId xmlns:a16="http://schemas.microsoft.com/office/drawing/2014/main" id="{8EAFE64B-138E-42BA-BA89-DF9FA96BF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20371" r="18334" b="17408"/>
          <a:stretch/>
        </p:blipFill>
        <p:spPr bwMode="auto">
          <a:xfrm>
            <a:off x="6477000" y="1389380"/>
            <a:ext cx="2209800" cy="12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6E3028F8-9391-4916-9D62-D8203ED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58970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Code">
            <a:extLst>
              <a:ext uri="{FF2B5EF4-FFF2-40B4-BE49-F238E27FC236}">
                <a16:creationId xmlns:a16="http://schemas.microsoft.com/office/drawing/2014/main" id="{287FB2DA-7F32-42B7-B67B-F1DA4278C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10155"/>
          <a:stretch/>
        </p:blipFill>
        <p:spPr bwMode="auto">
          <a:xfrm>
            <a:off x="6858000" y="4325085"/>
            <a:ext cx="1625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6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3C9F-DD1B-43DB-B189-513B8A46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2B422-05A7-4A27-859A-83A248246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72DDF-AF8C-4A60-8C7B-7630637407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02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</a:t>
            </a:r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r>
              <a:rPr lang="en-US" b="1" dirty="0"/>
              <a:t> Word Embedding</a:t>
            </a:r>
          </a:p>
          <a:p>
            <a:pPr lvl="2"/>
            <a:r>
              <a:rPr lang="en-CA" dirty="0"/>
              <a:t>Global Vectors for Word Representation</a:t>
            </a:r>
          </a:p>
          <a:p>
            <a:pPr lvl="2"/>
            <a:r>
              <a:rPr lang="en-US" dirty="0"/>
              <a:t>An alternate model</a:t>
            </a:r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4DD71D-8A03-4CDA-A9C5-12F45A07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3716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90879-B669-4FAD-AD6E-7DE4B8BB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276600"/>
            <a:ext cx="8001000" cy="27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9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– Logistic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 Word Embeddings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Google Word2Vec Pre-Trained Word Embeddings</a:t>
            </a:r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3F0AC-D58E-4623-926B-728242AA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05025"/>
            <a:ext cx="4610100" cy="1666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E96B2-CEF1-4558-8374-67D69FF8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56785"/>
            <a:ext cx="4610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44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61D8A-833F-422D-9DF5-AEA0DC5E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5562600" cy="5867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3318D-1CD4-4099-AA62-2D7346B9CD0D}"/>
              </a:ext>
            </a:extLst>
          </p:cNvPr>
          <p:cNvSpPr txBox="1"/>
          <p:nvPr/>
        </p:nvSpPr>
        <p:spPr>
          <a:xfrm>
            <a:off x="6629400" y="2886670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/>
              <a:t>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2548632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E43B6-AC45-42F8-B09B-21C9E67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00"/>
          <a:stretch/>
        </p:blipFill>
        <p:spPr>
          <a:xfrm>
            <a:off x="742848" y="758176"/>
            <a:ext cx="6298032" cy="5967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913A77-D2A1-4278-AAE3-D9DFD49DC7E3}"/>
              </a:ext>
            </a:extLst>
          </p:cNvPr>
          <p:cNvSpPr txBox="1"/>
          <p:nvPr/>
        </p:nvSpPr>
        <p:spPr>
          <a:xfrm>
            <a:off x="6950794" y="2505670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Correlation Matrix </a:t>
            </a:r>
          </a:p>
          <a:p>
            <a:pPr algn="ctr"/>
            <a:r>
              <a:rPr lang="en-CA" b="1" dirty="0"/>
              <a:t>of </a:t>
            </a:r>
          </a:p>
          <a:p>
            <a:pPr algn="ctr"/>
            <a:r>
              <a:rPr lang="en-CA" b="1" dirty="0" err="1"/>
              <a:t>Gensim</a:t>
            </a:r>
            <a:r>
              <a:rPr lang="en-CA" b="1" dirty="0"/>
              <a:t> word2vec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7376D6-2FA4-4494-992D-4D95A6CC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143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374247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7D991-6D4B-435D-96C7-E4B7E38A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0" y="-92696"/>
            <a:ext cx="693499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1DB0B-E68A-4DDE-8D65-F2E4E5D2E3F8}"/>
              </a:ext>
            </a:extLst>
          </p:cNvPr>
          <p:cNvSpPr txBox="1"/>
          <p:nvPr/>
        </p:nvSpPr>
        <p:spPr>
          <a:xfrm>
            <a:off x="7315200" y="2131874"/>
            <a:ext cx="1762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Principal</a:t>
            </a:r>
          </a:p>
          <a:p>
            <a:pPr algn="ctr"/>
            <a:r>
              <a:rPr lang="en-CA" b="1" dirty="0"/>
              <a:t>Component </a:t>
            </a:r>
          </a:p>
          <a:p>
            <a:pPr algn="ctr"/>
            <a:r>
              <a:rPr lang="en-CA" b="1" dirty="0"/>
              <a:t>Analysis</a:t>
            </a:r>
            <a:endParaRPr lang="en-CA" dirty="0"/>
          </a:p>
          <a:p>
            <a:pPr algn="ctr"/>
            <a:endParaRPr lang="en-CA" b="1" dirty="0"/>
          </a:p>
          <a:p>
            <a:pPr algn="ctr"/>
            <a:r>
              <a:rPr lang="en-CA" dirty="0"/>
              <a:t>(Dimensionality</a:t>
            </a:r>
          </a:p>
          <a:p>
            <a:pPr algn="ctr"/>
            <a:r>
              <a:rPr lang="en-CA" dirty="0"/>
              <a:t>Reduction)</a:t>
            </a:r>
          </a:p>
        </p:txBody>
      </p:sp>
    </p:spTree>
    <p:extLst>
      <p:ext uri="{BB962C8B-B14F-4D97-AF65-F5344CB8AC3E}">
        <p14:creationId xmlns:p14="http://schemas.microsoft.com/office/powerpoint/2010/main" val="333333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B1FD-154E-4FF3-B9F0-D937C6A2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1613F-FE84-41E6-84F9-3B5831E83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359654"/>
            <a:ext cx="8382000" cy="533400"/>
          </a:xfrm>
        </p:spPr>
        <p:txBody>
          <a:bodyPr/>
          <a:lstStyle/>
          <a:p>
            <a:r>
              <a:rPr lang="en-CA" dirty="0"/>
              <a:t>Benchmark Results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745F-AA7C-4F07-8E17-994CC18F20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0F3E4-5B3A-4789-85A4-5302BE66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6"/>
          <a:stretch/>
        </p:blipFill>
        <p:spPr>
          <a:xfrm>
            <a:off x="457200" y="4893054"/>
            <a:ext cx="6400800" cy="143154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0FD12D1-1A78-4213-B8BA-83BB7D8533A6}"/>
              </a:ext>
            </a:extLst>
          </p:cNvPr>
          <p:cNvSpPr txBox="1">
            <a:spLocks/>
          </p:cNvSpPr>
          <p:nvPr/>
        </p:nvSpPr>
        <p:spPr>
          <a:xfrm>
            <a:off x="457200" y="1485900"/>
            <a:ext cx="8382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Top 10 Features Ranked</a:t>
            </a:r>
          </a:p>
          <a:p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0B9F5-CFE2-4242-A6DE-7B9446C08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19300"/>
            <a:ext cx="3661354" cy="2340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BD0019-FD3C-425C-830F-C34D8E5FC0CC}"/>
              </a:ext>
            </a:extLst>
          </p:cNvPr>
          <p:cNvSpPr txBox="1"/>
          <p:nvPr/>
        </p:nvSpPr>
        <p:spPr>
          <a:xfrm>
            <a:off x="6436148" y="287053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b="1" dirty="0"/>
              <a:t>Recursive </a:t>
            </a:r>
          </a:p>
          <a:p>
            <a:pPr algn="ctr"/>
            <a:r>
              <a:rPr lang="en-CA" sz="2000" b="1" dirty="0"/>
              <a:t>Feature </a:t>
            </a:r>
          </a:p>
          <a:p>
            <a:pPr algn="ctr"/>
            <a:r>
              <a:rPr lang="en-CA" sz="2000" b="1" dirty="0"/>
              <a:t>Elimination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526824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Gensim</a:t>
            </a:r>
            <a:r>
              <a:rPr lang="en-US" b="1" dirty="0"/>
              <a:t>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F4787-CC2A-4735-8B53-7A966247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1719626"/>
            <a:ext cx="7767320" cy="43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Google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AA239-5669-4D84-A6C7-403B6562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2"/>
          <a:stretch/>
        </p:blipFill>
        <p:spPr>
          <a:xfrm>
            <a:off x="832130" y="1763118"/>
            <a:ext cx="7849590" cy="42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70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All 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BA825-B316-473A-B937-FEE04AA5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145566"/>
            <a:ext cx="8804090" cy="37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3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8382000" cy="4648200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GloVe</a:t>
            </a:r>
            <a:endParaRPr lang="en-US" b="1" dirty="0"/>
          </a:p>
          <a:p>
            <a:pPr lvl="2"/>
            <a:r>
              <a:rPr lang="en-US" dirty="0"/>
              <a:t>250 item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EA4-8CEB-41D7-80CE-AC3D8E0625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2CE82-AE88-4A3B-ADD7-B4AA0ADA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2057400"/>
            <a:ext cx="830100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0EFA-2C90-4522-BE51-4F435883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Existing Work - Academia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6F3-A609-4BBA-AC6B-B462EC775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“Sentiment Analysis of Twitter Feeds” - </a:t>
            </a:r>
            <a:r>
              <a:rPr lang="en-CA" i="1" dirty="0"/>
              <a:t>Yogesh Garg, </a:t>
            </a:r>
            <a:r>
              <a:rPr lang="en-CA" i="1" dirty="0" err="1"/>
              <a:t>Niladri</a:t>
            </a:r>
            <a:r>
              <a:rPr lang="en-CA" i="1" dirty="0"/>
              <a:t> Chatterjee</a:t>
            </a:r>
            <a:endParaRPr lang="en-CA" dirty="0"/>
          </a:p>
          <a:p>
            <a:pPr lvl="1"/>
            <a:r>
              <a:rPr lang="en-CA" sz="2000" dirty="0">
                <a:hlinkClick r:id="rId3"/>
              </a:rPr>
              <a:t>https://link.springer.com/chapter/10.1007/978-3-319-13820-6_3</a:t>
            </a:r>
            <a:endParaRPr lang="en-CA" sz="2000" dirty="0"/>
          </a:p>
          <a:p>
            <a:pPr lvl="1"/>
            <a:r>
              <a:rPr lang="en-CA" sz="2000" dirty="0"/>
              <a:t>Similar angle for Tweet Sentiment classification -&gt; intended for use in business context</a:t>
            </a:r>
          </a:p>
          <a:p>
            <a:pPr lvl="1"/>
            <a:r>
              <a:rPr lang="en-CA" sz="2000" dirty="0"/>
              <a:t>Similar problems in parsing slang/unique features</a:t>
            </a:r>
          </a:p>
          <a:p>
            <a:pPr lvl="1"/>
            <a:endParaRPr lang="en-CA" sz="2000" dirty="0"/>
          </a:p>
          <a:p>
            <a:endParaRPr lang="en-CA" sz="2200" dirty="0"/>
          </a:p>
          <a:p>
            <a:pPr lvl="1"/>
            <a:endParaRPr lang="en-CA" i="1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0E3D-7B3A-40D3-821D-7D2A4C95D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picture containing dark, computer, light, table&#10;&#10;Description automatically generated">
            <a:extLst>
              <a:ext uri="{FF2B5EF4-FFF2-40B4-BE49-F238E27FC236}">
                <a16:creationId xmlns:a16="http://schemas.microsoft.com/office/drawing/2014/main" id="{18303483-0187-41BE-9DCC-E0C812F5C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7200"/>
            <a:ext cx="1905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87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AFE-F417-4C03-B785-3EEE6457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943600" cy="914400"/>
          </a:xfrm>
        </p:spPr>
        <p:txBody>
          <a:bodyPr/>
          <a:lstStyle/>
          <a:p>
            <a:r>
              <a:rPr lang="en-US" dirty="0"/>
              <a:t>CSML1010 – Milestone 2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2503-B4DE-471C-BD41-4D8D4607E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352800"/>
            <a:ext cx="5962337" cy="9144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Group 11 – Alex Fung and Patrick Osborne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Instructor – Dr. En-Shiun Annie Lee</a:t>
            </a:r>
          </a:p>
        </p:txBody>
      </p:sp>
    </p:spTree>
    <p:extLst>
      <p:ext uri="{BB962C8B-B14F-4D97-AF65-F5344CB8AC3E}">
        <p14:creationId xmlns:p14="http://schemas.microsoft.com/office/powerpoint/2010/main" val="3511448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Milestone 2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2"/>
            <a:r>
              <a:rPr lang="en-US" dirty="0"/>
              <a:t>Model Benchmarking</a:t>
            </a:r>
          </a:p>
          <a:p>
            <a:pPr lvl="2"/>
            <a:r>
              <a:rPr lang="en-US" dirty="0"/>
              <a:t>Hyperparameter Optimization</a:t>
            </a:r>
          </a:p>
          <a:p>
            <a:pPr lvl="2"/>
            <a:r>
              <a:rPr lang="en-US" dirty="0"/>
              <a:t>Ensemble Methods</a:t>
            </a:r>
          </a:p>
          <a:p>
            <a:pPr lvl="2"/>
            <a:r>
              <a:rPr lang="en-US" dirty="0"/>
              <a:t>Analysis and Model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DDE12FE-67DE-4D55-9A66-1C1A3D200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3324" r="7430" b="3785"/>
          <a:stretch/>
        </p:blipFill>
        <p:spPr>
          <a:xfrm>
            <a:off x="1905000" y="3794760"/>
            <a:ext cx="4724400" cy="27432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Picture 2" descr="How Can I Upgrade to Business Class in American Airlines?">
            <a:extLst>
              <a:ext uri="{FF2B5EF4-FFF2-40B4-BE49-F238E27FC236}">
                <a16:creationId xmlns:a16="http://schemas.microsoft.com/office/drawing/2014/main" id="{A145E4F4-13CF-4C21-A966-72A2CF5E9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23" y="1631558"/>
            <a:ext cx="2989217" cy="13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61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/>
              <a:t>Combined Feature Engineered Dataset</a:t>
            </a:r>
          </a:p>
          <a:p>
            <a:pPr lvl="2"/>
            <a:r>
              <a:rPr lang="en-US" dirty="0"/>
              <a:t>Data is fully numerical now</a:t>
            </a:r>
          </a:p>
          <a:p>
            <a:pPr marL="457200" lvl="1" indent="0">
              <a:buNone/>
            </a:pPr>
            <a:endParaRPr lang="en-US" sz="1050" b="1" dirty="0"/>
          </a:p>
          <a:p>
            <a:pPr lvl="1"/>
            <a:r>
              <a:rPr lang="en-US" b="1" dirty="0"/>
              <a:t>Engineered Features</a:t>
            </a:r>
          </a:p>
          <a:p>
            <a:pPr lvl="2"/>
            <a:r>
              <a:rPr lang="en-US" dirty="0"/>
              <a:t>E.g. Emojis/Emoticons</a:t>
            </a:r>
          </a:p>
          <a:p>
            <a:pPr lvl="2"/>
            <a:r>
              <a:rPr lang="en-US" dirty="0"/>
              <a:t>Hashtags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GloVe</a:t>
            </a:r>
            <a:r>
              <a:rPr lang="en-US" b="1" dirty="0"/>
              <a:t> Word Embeddings</a:t>
            </a:r>
          </a:p>
          <a:p>
            <a:pPr lvl="2"/>
            <a:r>
              <a:rPr lang="en-US" dirty="0"/>
              <a:t>(300 dimension)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Binary response variable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098" name="Picture 2" descr="Numerical Data Clipart">
            <a:extLst>
              <a:ext uri="{FF2B5EF4-FFF2-40B4-BE49-F238E27FC236}">
                <a16:creationId xmlns:a16="http://schemas.microsoft.com/office/drawing/2014/main" id="{CEC3A9FB-5ED7-402F-8E44-5A21DC6C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90800"/>
            <a:ext cx="3581400" cy="238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64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3E50-22AD-40C9-9725-5406A3F2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Benchmarking –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76C9-0DE9-44A7-A569-9093BA814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/>
              <a:t>Supervised Models (Classification)</a:t>
            </a:r>
          </a:p>
          <a:p>
            <a:endParaRPr lang="en-CA" dirty="0"/>
          </a:p>
          <a:p>
            <a:pPr lvl="1"/>
            <a:r>
              <a:rPr lang="en-CA" dirty="0"/>
              <a:t>K Nearest Neighbors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Decision Tree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Support Vector Classifier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Gaussian Naïve Bayes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F404E-E6F7-46C8-BF30-B95A667B5A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050" name="Picture 2" descr="Free Supervisor Cliparts, Download Free Clip Art, Free Clip Art on ...">
            <a:extLst>
              <a:ext uri="{FF2B5EF4-FFF2-40B4-BE49-F238E27FC236}">
                <a16:creationId xmlns:a16="http://schemas.microsoft.com/office/drawing/2014/main" id="{5AE355C4-8F6C-4AB1-A1DC-1A6B0561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2134213"/>
            <a:ext cx="2505023" cy="23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297CBAE-362D-4347-B274-F8CA3F006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17241"/>
            <a:ext cx="2509520" cy="25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8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649-73F5-4E62-9784-7D78CB58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- Execution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32DA2-F5AE-4E84-9B2B-FAA5CF58B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382000" cy="4343400"/>
          </a:xfrm>
        </p:spPr>
        <p:txBody>
          <a:bodyPr/>
          <a:lstStyle/>
          <a:p>
            <a:r>
              <a:rPr lang="en-CA" b="1" dirty="0"/>
              <a:t>Stratified K-fold Cross Validation</a:t>
            </a:r>
          </a:p>
          <a:p>
            <a:pPr lvl="1"/>
            <a:r>
              <a:rPr lang="en-CA" dirty="0"/>
              <a:t>Using </a:t>
            </a:r>
            <a:r>
              <a:rPr lang="en-CA" dirty="0" err="1"/>
              <a:t>sklearn</a:t>
            </a:r>
            <a:endParaRPr lang="en-CA" dirty="0"/>
          </a:p>
          <a:p>
            <a:pPr lvl="1"/>
            <a:r>
              <a:rPr lang="en-CA" dirty="0"/>
              <a:t>Various Scorers:</a:t>
            </a:r>
          </a:p>
          <a:p>
            <a:pPr lvl="2"/>
            <a:r>
              <a:rPr lang="en-CA" dirty="0"/>
              <a:t>Fit time, Score time, Bal. Accuracy, F1 score, F2 score, Precision, Recall, ROC-AUC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0CD6C-69BD-4549-BB2F-3A8FD6F0C1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074" name="Picture 2" descr="Cross-validation (statistics) - Wikipedia">
            <a:extLst>
              <a:ext uri="{FF2B5EF4-FFF2-40B4-BE49-F238E27FC236}">
                <a16:creationId xmlns:a16="http://schemas.microsoft.com/office/drawing/2014/main" id="{1F3CEB61-7F1E-4A46-A8F2-0F4D982C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60657"/>
            <a:ext cx="6096000" cy="30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98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F2 Score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6EC2A5-1D56-47D2-B494-05E967D1E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17599"/>
            <a:ext cx="85140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56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Precision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A3D62-0B23-4A3E-8D95-5A27F19CB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59" y="1117599"/>
            <a:ext cx="848916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Recall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681A1-793D-4011-A365-E8CEB10DF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50" y="1117599"/>
            <a:ext cx="8400380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57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ROC-AUC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F95FA-A17E-498A-BC57-96034D1DF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564" y="1117599"/>
            <a:ext cx="8449351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43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Benchmarking – Fit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BB2AB-AC71-460B-A412-7E3FE7C9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20" y="1117599"/>
            <a:ext cx="8366839" cy="49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0EFA-2C90-4522-BE51-4F435883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Existing Work -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6F3-A609-4BBA-AC6B-B462EC775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495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2000" b="1" dirty="0"/>
              <a:t>Existing Software Products providing Twitter Sentiment Analysis:</a:t>
            </a:r>
          </a:p>
          <a:p>
            <a:pPr lvl="1"/>
            <a:endParaRPr lang="en-CA" sz="1800" dirty="0"/>
          </a:p>
          <a:p>
            <a:r>
              <a:rPr lang="en-CA" sz="2000" dirty="0"/>
              <a:t>NCSU Tweet Sentiment Visualization App Software</a:t>
            </a:r>
          </a:p>
          <a:p>
            <a:pPr lvl="1"/>
            <a:r>
              <a:rPr lang="en-CA" sz="1800" dirty="0">
                <a:hlinkClick r:id="rId2"/>
              </a:rPr>
              <a:t>https://www.csc2.ncsu.edu/faculty/healey/tweet_viz</a:t>
            </a:r>
            <a:endParaRPr lang="en-CA" sz="18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Mention</a:t>
            </a:r>
          </a:p>
          <a:p>
            <a:pPr lvl="1"/>
            <a:r>
              <a:rPr lang="en-CA" sz="1800" dirty="0">
                <a:hlinkClick r:id="rId3"/>
              </a:rPr>
              <a:t>https://mention.com</a:t>
            </a:r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r>
              <a:rPr lang="en-CA" sz="2000" dirty="0"/>
              <a:t>Social Searcher</a:t>
            </a:r>
          </a:p>
          <a:p>
            <a:pPr lvl="1"/>
            <a:r>
              <a:rPr lang="en-CA" sz="1800" dirty="0">
                <a:hlinkClick r:id="rId4"/>
              </a:rPr>
              <a:t>https://www.social-searcher.com/</a:t>
            </a:r>
            <a:endParaRPr lang="en-CA" sz="18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Many others available – some integrated into CRMs/other marketing software</a:t>
            </a:r>
          </a:p>
          <a:p>
            <a:endParaRPr lang="en-CA" sz="2200" dirty="0"/>
          </a:p>
          <a:p>
            <a:pPr lvl="1"/>
            <a:endParaRPr lang="en-CA" i="1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0E3D-7B3A-40D3-821D-7D2A4C95D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picture containing indoor, accessory, monitor, sitting&#10;&#10;Description automatically generated">
            <a:extLst>
              <a:ext uri="{FF2B5EF4-FFF2-40B4-BE49-F238E27FC236}">
                <a16:creationId xmlns:a16="http://schemas.microsoft.com/office/drawing/2014/main" id="{9357B877-B521-4892-97BC-292026B595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"/>
            <a:ext cx="1371600" cy="1036320"/>
          </a:xfrm>
          <a:prstGeom prst="rect">
            <a:avLst/>
          </a:prstGeom>
        </p:spPr>
      </p:pic>
      <p:pic>
        <p:nvPicPr>
          <p:cNvPr id="2050" name="Picture 2" descr="Mention-logo - Learnit Anytime">
            <a:extLst>
              <a:ext uri="{FF2B5EF4-FFF2-40B4-BE49-F238E27FC236}">
                <a16:creationId xmlns:a16="http://schemas.microsoft.com/office/drawing/2014/main" id="{671B2AA1-6F42-4AE1-8D17-0F499AF9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449195"/>
            <a:ext cx="1199761" cy="97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cial Searcher (@social_searcher) | Twitter">
            <a:extLst>
              <a:ext uri="{FF2B5EF4-FFF2-40B4-BE49-F238E27FC236}">
                <a16:creationId xmlns:a16="http://schemas.microsoft.com/office/drawing/2014/main" id="{5552EA16-BE9C-4C17-A43C-B8A6AE5F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68420"/>
            <a:ext cx="1039495" cy="10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511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D23E-B8FF-4040-B3CB-8BABA8CB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B713-C170-4759-8C64-2112A822A7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Grid Search</a:t>
            </a:r>
            <a:endParaRPr lang="en-CA" dirty="0"/>
          </a:p>
          <a:p>
            <a:pPr lvl="1"/>
            <a:r>
              <a:rPr lang="en-CA" b="1" dirty="0"/>
              <a:t> </a:t>
            </a:r>
            <a:r>
              <a:rPr lang="en-CA" dirty="0"/>
              <a:t>Exhaustive test of parameters from a specified list</a:t>
            </a:r>
          </a:p>
          <a:p>
            <a:pPr lvl="1"/>
            <a:r>
              <a:rPr lang="en-CA" dirty="0"/>
              <a:t>Time consuming, but certain to provide the best set of parameters</a:t>
            </a:r>
          </a:p>
          <a:p>
            <a:pPr lvl="1"/>
            <a:endParaRPr lang="en-CA" b="1" dirty="0"/>
          </a:p>
          <a:p>
            <a:r>
              <a:rPr lang="en-CA" b="1" dirty="0"/>
              <a:t>Random Search</a:t>
            </a:r>
          </a:p>
          <a:p>
            <a:pPr lvl="1"/>
            <a:r>
              <a:rPr lang="en-CA" dirty="0"/>
              <a:t>Random search of provide parameters</a:t>
            </a:r>
          </a:p>
          <a:p>
            <a:pPr lvl="1"/>
            <a:r>
              <a:rPr lang="en-CA" dirty="0"/>
              <a:t>Faster but could possibly miss some combinations of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E668-F647-4663-99F7-256B71AF8E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1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Pre-Optimization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4" y="1706880"/>
            <a:ext cx="8817816" cy="436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69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Post-Optimization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44" y="1709208"/>
            <a:ext cx="8817816" cy="43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2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Pre-Optimization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184" y="1760777"/>
            <a:ext cx="8817816" cy="42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41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Post-Optimization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44" y="1787895"/>
            <a:ext cx="8817816" cy="42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03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Pre-Optimization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093" y="1760777"/>
            <a:ext cx="8717997" cy="42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24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Hyperparameter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 – Post-Optimization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00" y="1787895"/>
            <a:ext cx="8683103" cy="42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91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Ensemble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Boosting</a:t>
            </a:r>
          </a:p>
          <a:p>
            <a:pPr lvl="1"/>
            <a:r>
              <a:rPr lang="en-CA" dirty="0"/>
              <a:t>Gradient Boosting Machine</a:t>
            </a:r>
          </a:p>
          <a:p>
            <a:pPr lvl="1"/>
            <a:r>
              <a:rPr lang="en-CA" dirty="0"/>
              <a:t>Ada Boost</a:t>
            </a:r>
          </a:p>
          <a:p>
            <a:endParaRPr lang="en-CA" dirty="0"/>
          </a:p>
          <a:p>
            <a:r>
              <a:rPr lang="en-CA" b="1" dirty="0"/>
              <a:t>Bagging</a:t>
            </a:r>
          </a:p>
          <a:p>
            <a:pPr lvl="1"/>
            <a:r>
              <a:rPr lang="en-CA" dirty="0"/>
              <a:t>Random Forest</a:t>
            </a:r>
          </a:p>
          <a:p>
            <a:pPr lvl="1"/>
            <a:r>
              <a:rPr lang="en-CA" dirty="0"/>
              <a:t>Bagging Classifier</a:t>
            </a:r>
          </a:p>
          <a:p>
            <a:endParaRPr lang="en-CA" dirty="0"/>
          </a:p>
          <a:p>
            <a:r>
              <a:rPr lang="en-CA" b="1" dirty="0"/>
              <a:t>Stacking</a:t>
            </a:r>
          </a:p>
          <a:p>
            <a:pPr lvl="1"/>
            <a:r>
              <a:rPr lang="en-CA" dirty="0"/>
              <a:t>Stacking Classifier (sci-kit learn 0.22)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F9469E-7DA8-4258-8726-F8FF1A288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84" y="2514600"/>
            <a:ext cx="4217744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74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1AD7-FCB3-4CE1-B332-E70A8A6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32C7-4F38-4291-B329-32549BF905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71600"/>
            <a:ext cx="8382000" cy="45720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Using scores/metrics to select model</a:t>
            </a:r>
            <a:endParaRPr lang="en-CA" dirty="0"/>
          </a:p>
          <a:p>
            <a:pPr lvl="1"/>
            <a:r>
              <a:rPr lang="en-CA" dirty="0"/>
              <a:t>F2 score</a:t>
            </a:r>
          </a:p>
          <a:p>
            <a:pPr lvl="1"/>
            <a:r>
              <a:rPr lang="en-CA" dirty="0"/>
              <a:t>Fit time (as this may need to be deployed)</a:t>
            </a:r>
          </a:p>
          <a:p>
            <a:pPr lvl="1"/>
            <a:r>
              <a:rPr lang="en-CA" dirty="0"/>
              <a:t>Learning Curve</a:t>
            </a:r>
          </a:p>
          <a:p>
            <a:pPr lvl="1"/>
            <a:r>
              <a:rPr lang="en-CA" dirty="0"/>
              <a:t>Precision-Recall Curve</a:t>
            </a:r>
          </a:p>
          <a:p>
            <a:pPr lvl="1"/>
            <a:endParaRPr lang="en-CA" dirty="0"/>
          </a:p>
          <a:p>
            <a:r>
              <a:rPr lang="en-CA" b="1" dirty="0"/>
              <a:t>Narrowed down list</a:t>
            </a:r>
            <a:endParaRPr lang="en-CA" dirty="0"/>
          </a:p>
          <a:p>
            <a:pPr lvl="1"/>
            <a:r>
              <a:rPr lang="en-CA" i="1" dirty="0"/>
              <a:t>Logistic Regression</a:t>
            </a:r>
          </a:p>
          <a:p>
            <a:pPr lvl="2"/>
            <a:r>
              <a:rPr lang="en-CA" dirty="0"/>
              <a:t>Good fit time, good metrics - </a:t>
            </a:r>
            <a:r>
              <a:rPr lang="en-CA" u="sng" dirty="0"/>
              <a:t>selected</a:t>
            </a:r>
            <a:endParaRPr lang="en-CA" dirty="0"/>
          </a:p>
          <a:p>
            <a:pPr lvl="1"/>
            <a:r>
              <a:rPr lang="en-CA" i="1" dirty="0"/>
              <a:t>Gradient Boosting Machine</a:t>
            </a:r>
          </a:p>
          <a:p>
            <a:pPr lvl="2"/>
            <a:r>
              <a:rPr lang="en-CA" dirty="0"/>
              <a:t>Fit time and parameters too complex - </a:t>
            </a:r>
            <a:r>
              <a:rPr lang="en-CA" u="sng" dirty="0"/>
              <a:t>rejected</a:t>
            </a:r>
            <a:endParaRPr lang="en-CA" dirty="0"/>
          </a:p>
          <a:p>
            <a:pPr lvl="1"/>
            <a:r>
              <a:rPr lang="en-CA" i="1" dirty="0"/>
              <a:t>Stacking</a:t>
            </a:r>
          </a:p>
          <a:p>
            <a:pPr lvl="2"/>
            <a:r>
              <a:rPr lang="en-CA" dirty="0"/>
              <a:t>Good combination of base learners, fit time acceptable - </a:t>
            </a:r>
            <a:r>
              <a:rPr lang="en-CA" u="sng" dirty="0"/>
              <a:t>selected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3DEF-4160-471A-B11B-200D3C651B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Stacking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440" y="1752600"/>
            <a:ext cx="8747796" cy="426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US Airline –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b="1" dirty="0"/>
              <a:t>Dataset from Twitter</a:t>
            </a:r>
          </a:p>
          <a:p>
            <a:pPr lvl="2"/>
            <a:r>
              <a:rPr lang="en-CA" dirty="0"/>
              <a:t>14,640</a:t>
            </a:r>
            <a:r>
              <a:rPr lang="en-US" dirty="0"/>
              <a:t> thousand tweets</a:t>
            </a:r>
          </a:p>
          <a:p>
            <a:pPr lvl="2"/>
            <a:r>
              <a:rPr lang="en-US" dirty="0"/>
              <a:t>15 Features</a:t>
            </a:r>
          </a:p>
          <a:p>
            <a:pPr lvl="2"/>
            <a:r>
              <a:rPr lang="en-US" dirty="0"/>
              <a:t>6 US Airlines</a:t>
            </a:r>
          </a:p>
          <a:p>
            <a:pPr lvl="2"/>
            <a:r>
              <a:rPr lang="en-US" dirty="0"/>
              <a:t>Positive | Neutral | Negative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Aligns with a business problem</a:t>
            </a:r>
          </a:p>
          <a:p>
            <a:pPr lvl="2"/>
            <a:r>
              <a:rPr lang="en-US" dirty="0"/>
              <a:t>How to stop negative tweet trends before they go out of control?</a:t>
            </a:r>
          </a:p>
          <a:p>
            <a:pPr lvl="2"/>
            <a:r>
              <a:rPr lang="en-US" dirty="0"/>
              <a:t>Identify the early tweets accurately -&gt; Sentiment Analysis!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Presents an interesting ML/Data challenge</a:t>
            </a:r>
          </a:p>
          <a:p>
            <a:pPr lvl="2"/>
            <a:r>
              <a:rPr lang="en-US" dirty="0"/>
              <a:t>Data is messy (Twitter character limit, slang, emojis, @ and #)</a:t>
            </a:r>
          </a:p>
        </p:txBody>
      </p:sp>
      <p:pic>
        <p:nvPicPr>
          <p:cNvPr id="2050" name="Picture 2" descr="How Can I Upgrade to Business Class in American Airlines?">
            <a:extLst>
              <a:ext uri="{FF2B5EF4-FFF2-40B4-BE49-F238E27FC236}">
                <a16:creationId xmlns:a16="http://schemas.microsoft.com/office/drawing/2014/main" id="{0AD0A755-6A5A-48DE-8799-4E49A16F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83" y="1447800"/>
            <a:ext cx="3918857" cy="18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32AAD-D5B6-45A5-B491-16F9F1259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728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Gradient Boosting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440" y="1752697"/>
            <a:ext cx="8712000" cy="426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60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 – Learning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FD3D-D658-4C15-8B14-9390DE0D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44600"/>
            <a:ext cx="8382000" cy="4343400"/>
          </a:xfrm>
        </p:spPr>
        <p:txBody>
          <a:bodyPr/>
          <a:lstStyle/>
          <a:p>
            <a:r>
              <a:rPr lang="en-CA" i="1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0C5D7-F240-4E0E-8870-963AA88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" y="1665974"/>
            <a:ext cx="8676000" cy="42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45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D9F-65EC-4B7D-9106-C39776AF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0"/>
            <a:ext cx="8382000" cy="1143000"/>
          </a:xfrm>
        </p:spPr>
        <p:txBody>
          <a:bodyPr/>
          <a:lstStyle/>
          <a:p>
            <a:r>
              <a:rPr lang="en-CA" dirty="0"/>
              <a:t>Model Interpretability – LIME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E6C2-9943-453F-8F3F-37E067535C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C6B51-1B84-40DA-814F-2D1E2497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26" y="955040"/>
            <a:ext cx="24574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BCE40-A951-4071-8A78-190FD834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029200"/>
            <a:ext cx="2200275" cy="933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3CC51-09D2-4F85-A964-1A61B29C4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830" y="4357738"/>
            <a:ext cx="4005263" cy="2391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F140D-80DC-4AF4-9189-14AE9F69B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1826280"/>
            <a:ext cx="3818559" cy="2247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7211D-2BF0-408B-A747-43DF20BC1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1047750"/>
            <a:ext cx="2171700" cy="857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33621B-C741-48B7-ABA5-7ECA8D549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243" y="1920881"/>
            <a:ext cx="4068507" cy="22475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0A4CA2-EEFB-43DF-BFCB-A96117BCECD7}"/>
              </a:ext>
            </a:extLst>
          </p:cNvPr>
          <p:cNvCxnSpPr/>
          <p:nvPr/>
        </p:nvCxnSpPr>
        <p:spPr>
          <a:xfrm>
            <a:off x="762000" y="4267200"/>
            <a:ext cx="769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4A6F31-EF56-4CCF-8788-398ECAAD571A}"/>
              </a:ext>
            </a:extLst>
          </p:cNvPr>
          <p:cNvCxnSpPr/>
          <p:nvPr/>
        </p:nvCxnSpPr>
        <p:spPr>
          <a:xfrm>
            <a:off x="4648200" y="685800"/>
            <a:ext cx="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ACDE01-2DFF-49D4-92E7-E7CE54E8A2AE}"/>
              </a:ext>
            </a:extLst>
          </p:cNvPr>
          <p:cNvSpPr txBox="1"/>
          <p:nvPr/>
        </p:nvSpPr>
        <p:spPr>
          <a:xfrm>
            <a:off x="1997618" y="57554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Negative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25B32-F8E3-41BC-BAE5-000E0663AF86}"/>
              </a:ext>
            </a:extLst>
          </p:cNvPr>
          <p:cNvSpPr txBox="1"/>
          <p:nvPr/>
        </p:nvSpPr>
        <p:spPr>
          <a:xfrm>
            <a:off x="6562331" y="58570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Positive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380F28-8637-443E-926D-5AD843121EEB}"/>
              </a:ext>
            </a:extLst>
          </p:cNvPr>
          <p:cNvSpPr txBox="1"/>
          <p:nvPr/>
        </p:nvSpPr>
        <p:spPr>
          <a:xfrm>
            <a:off x="1481906" y="457200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Neutral?</a:t>
            </a:r>
          </a:p>
        </p:txBody>
      </p:sp>
    </p:spTree>
    <p:extLst>
      <p:ext uri="{BB962C8B-B14F-4D97-AF65-F5344CB8AC3E}">
        <p14:creationId xmlns:p14="http://schemas.microsoft.com/office/powerpoint/2010/main" val="304946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A68-D1A6-4344-9E10-BC45722E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590800"/>
            <a:ext cx="3352800" cy="1066800"/>
          </a:xfrm>
        </p:spPr>
        <p:txBody>
          <a:bodyPr>
            <a:normAutofit/>
          </a:bodyPr>
          <a:lstStyle/>
          <a:p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9015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Loading Data</a:t>
            </a:r>
          </a:p>
          <a:p>
            <a:pPr lvl="2"/>
            <a:r>
              <a:rPr lang="en-US" dirty="0"/>
              <a:t>Available as CSV and SQL</a:t>
            </a:r>
          </a:p>
          <a:p>
            <a:pPr lvl="2"/>
            <a:r>
              <a:rPr lang="en-US" dirty="0"/>
              <a:t>UTF-8 encoding to preserve emojis </a:t>
            </a:r>
            <a:r>
              <a:rPr lang="en-CA" dirty="0"/>
              <a:t>👍 </a:t>
            </a:r>
            <a:endParaRPr lang="en-CA" b="1" dirty="0"/>
          </a:p>
          <a:p>
            <a:pPr lvl="2"/>
            <a:endParaRPr lang="en-US" dirty="0"/>
          </a:p>
          <a:p>
            <a:pPr lvl="1"/>
            <a:r>
              <a:rPr lang="en-US" b="1" dirty="0"/>
              <a:t>Check for NULL Values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BC4E8-382F-4BC9-859A-B17D5C32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76" y="3733800"/>
            <a:ext cx="7995944" cy="1913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94210-4422-4CBF-BECF-D5689D5CE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2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b="1" dirty="0"/>
              <a:t>Twitter data notoriously unclean</a:t>
            </a:r>
          </a:p>
          <a:p>
            <a:pPr lvl="2"/>
            <a:r>
              <a:rPr lang="en-US" dirty="0"/>
              <a:t>Character limit forces non-standard English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Remove noise for sentiment analysis</a:t>
            </a:r>
          </a:p>
          <a:p>
            <a:pPr lvl="2"/>
            <a:r>
              <a:rPr lang="en-US" dirty="0"/>
              <a:t>@ Mentions, </a:t>
            </a:r>
            <a:r>
              <a:rPr lang="en-US" b="1" dirty="0"/>
              <a:t>RT </a:t>
            </a:r>
            <a:r>
              <a:rPr lang="en-US" dirty="0"/>
              <a:t>re-tweets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Retain value-adds</a:t>
            </a:r>
          </a:p>
          <a:p>
            <a:pPr lvl="2"/>
            <a:r>
              <a:rPr lang="en-US" dirty="0"/>
              <a:t>Emojis 💻, hashtags #</a:t>
            </a:r>
          </a:p>
          <a:p>
            <a:pPr lvl="2"/>
            <a:r>
              <a:rPr lang="en-US" dirty="0"/>
              <a:t>Add important context and content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Clean text itself</a:t>
            </a:r>
          </a:p>
          <a:p>
            <a:pPr lvl="2"/>
            <a:r>
              <a:rPr lang="en-US" dirty="0"/>
              <a:t>Remove HTML, translate slang, remove STOP words and grammar, lemmatize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4166F-3A2F-454F-BC2B-4960FF678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35046" r="6863" b="35047"/>
          <a:stretch/>
        </p:blipFill>
        <p:spPr bwMode="auto">
          <a:xfrm>
            <a:off x="5819775" y="3771900"/>
            <a:ext cx="2867025" cy="7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's New Logo: The Geometry and Evolution of Our Favorite ...">
            <a:extLst>
              <a:ext uri="{FF2B5EF4-FFF2-40B4-BE49-F238E27FC236}">
                <a16:creationId xmlns:a16="http://schemas.microsoft.com/office/drawing/2014/main" id="{39124B45-B346-4812-B8CD-3E465033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34429"/>
            <a:ext cx="161925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75A5-8FE0-4963-9493-580BF9263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9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How to extract emojis?</a:t>
            </a:r>
          </a:p>
          <a:p>
            <a:pPr lvl="2"/>
            <a:r>
              <a:rPr lang="en-US" b="1" dirty="0"/>
              <a:t> 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r>
              <a:rPr lang="en-US" b="1" dirty="0"/>
              <a:t>  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8EF5C-D790-4A34-9AA4-98BC3D50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600"/>
            <a:ext cx="1981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68159-116B-42A7-9F33-A1DEFCA1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98994"/>
            <a:ext cx="5647702" cy="20874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94A7-CB08-4E77-8DA4-3600F9B422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4FEF4-47FE-43C0-8A34-2652E10A11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24927"/>
      </p:ext>
    </p:extLst>
  </p:cSld>
  <p:clrMapOvr>
    <a:masterClrMapping/>
  </p:clrMapOvr>
</p:sld>
</file>

<file path=ppt/theme/theme1.xml><?xml version="1.0" encoding="utf-8"?>
<a:theme xmlns:a="http://schemas.openxmlformats.org/drawingml/2006/main" name="YorkUSecondary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171B740202F43AF5B284E6AEEA814" ma:contentTypeVersion="13" ma:contentTypeDescription="Create a new document." ma:contentTypeScope="" ma:versionID="68a6e3153405b290d5e8f05e68f19273">
  <xsd:schema xmlns:xsd="http://www.w3.org/2001/XMLSchema" xmlns:xs="http://www.w3.org/2001/XMLSchema" xmlns:p="http://schemas.microsoft.com/office/2006/metadata/properties" xmlns:ns3="f262c7b6-8518-48c1-ba78-a36574156767" xmlns:ns4="f5b98eca-748f-447f-972f-96f2de132603" targetNamespace="http://schemas.microsoft.com/office/2006/metadata/properties" ma:root="true" ma:fieldsID="ce064689652cbf565e0e286b3b81b48a" ns3:_="" ns4:_="">
    <xsd:import namespace="f262c7b6-8518-48c1-ba78-a36574156767"/>
    <xsd:import namespace="f5b98eca-748f-447f-972f-96f2de1326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2c7b6-8518-48c1-ba78-a36574156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98eca-748f-447f-972f-96f2de1326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AFB3BF-7A94-4F98-9187-FF496CA167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339C8A2-DA21-4417-B6FC-2AB24CE561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C04208-DA70-47C4-A5FE-AB631563A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2c7b6-8518-48c1-ba78-a36574156767"/>
    <ds:schemaRef ds:uri="f5b98eca-748f-447f-972f-96f2de132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2808</TotalTime>
  <Words>1222</Words>
  <Application>Microsoft Office PowerPoint</Application>
  <PresentationFormat>On-screen Show (4:3)</PresentationFormat>
  <Paragraphs>431</Paragraphs>
  <Slides>63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Courier New</vt:lpstr>
      <vt:lpstr>Wingdings</vt:lpstr>
      <vt:lpstr>YorkUSecondary</vt:lpstr>
      <vt:lpstr>CSML1010 – Final Project</vt:lpstr>
      <vt:lpstr>Twitter US Airline – Sentiment Analysis</vt:lpstr>
      <vt:lpstr>Sentiment Analysis</vt:lpstr>
      <vt:lpstr>Existing Work - Academia</vt:lpstr>
      <vt:lpstr>Existing Work - Industry</vt:lpstr>
      <vt:lpstr>Twitter US Airline – Sentiment Analysis</vt:lpstr>
      <vt:lpstr>Loading Data</vt:lpstr>
      <vt:lpstr>Cleaning Data</vt:lpstr>
      <vt:lpstr>Data Cleaning Challenges</vt:lpstr>
      <vt:lpstr>Data Cleaning Challenges</vt:lpstr>
      <vt:lpstr>Text Cleaning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 – Emojis &amp; Hashtags</vt:lpstr>
      <vt:lpstr>PowerPoint Presentation</vt:lpstr>
      <vt:lpstr>Data Exploration – Emojis &amp; Hashtags</vt:lpstr>
      <vt:lpstr>Data Exploration – Emojis &amp; Hashtags</vt:lpstr>
      <vt:lpstr>Data Exploration – Emojis &amp; Hashtags</vt:lpstr>
      <vt:lpstr>CSML1010 – Milestone 1</vt:lpstr>
      <vt:lpstr>Twitter US Airline – Sentiment Analysis</vt:lpstr>
      <vt:lpstr>Feature Engineering – Basic Methods</vt:lpstr>
      <vt:lpstr>Feature Engineering – Basic Methods</vt:lpstr>
      <vt:lpstr>Feature Engineering – Word2Vec</vt:lpstr>
      <vt:lpstr>Feature Engineering – Word2Vec - Models</vt:lpstr>
      <vt:lpstr>Feature Engineering – GloVe</vt:lpstr>
      <vt:lpstr>Benchmarking – Logistic Regression</vt:lpstr>
      <vt:lpstr>Feature Selection</vt:lpstr>
      <vt:lpstr>Feature Selection</vt:lpstr>
      <vt:lpstr>PowerPoint Presentation</vt:lpstr>
      <vt:lpstr>Feature Selection</vt:lpstr>
      <vt:lpstr>Feature Exploration</vt:lpstr>
      <vt:lpstr>Feature Exploration</vt:lpstr>
      <vt:lpstr>Feature Exploration</vt:lpstr>
      <vt:lpstr>Feature Exploration</vt:lpstr>
      <vt:lpstr>CSML1010 – Milestone 2</vt:lpstr>
      <vt:lpstr>Twitter US Airline – Sentiment Analysis</vt:lpstr>
      <vt:lpstr>Twitter US Airline – Sentiment Analysis</vt:lpstr>
      <vt:lpstr>Model Benchmarking – Supervised Learning</vt:lpstr>
      <vt:lpstr>Model Benchmarking - Execution</vt:lpstr>
      <vt:lpstr>Model Benchmarking – F2 Score</vt:lpstr>
      <vt:lpstr>Model Benchmarking – Precision</vt:lpstr>
      <vt:lpstr>Model Benchmarking – Recall</vt:lpstr>
      <vt:lpstr>Model Benchmarking – ROC-AUC</vt:lpstr>
      <vt:lpstr>Model Benchmarking – Fit Time</vt:lpstr>
      <vt:lpstr>Hyperparameter Optimization</vt:lpstr>
      <vt:lpstr>Hyperparameter Optimization</vt:lpstr>
      <vt:lpstr>Hyperparameter Optimization</vt:lpstr>
      <vt:lpstr>Hyperparameter Optimization</vt:lpstr>
      <vt:lpstr>Hyperparameter Optimization</vt:lpstr>
      <vt:lpstr>Hyperparameter Optimization</vt:lpstr>
      <vt:lpstr>Hyperparameter Optimization</vt:lpstr>
      <vt:lpstr>Ensemble Methods</vt:lpstr>
      <vt:lpstr>Model Selection</vt:lpstr>
      <vt:lpstr>Model Selection – Learning Curve</vt:lpstr>
      <vt:lpstr>Model Selection – Learning Curve</vt:lpstr>
      <vt:lpstr>Model Selection – Learning Curve</vt:lpstr>
      <vt:lpstr>Model Interpretability – LIME</vt:lpstr>
      <vt:lpstr>Thank You!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UIT</dc:creator>
  <cp:lastModifiedBy>Patrick Osborne</cp:lastModifiedBy>
  <cp:revision>149</cp:revision>
  <dcterms:created xsi:type="dcterms:W3CDTF">2013-10-17T15:24:33Z</dcterms:created>
  <dcterms:modified xsi:type="dcterms:W3CDTF">2020-05-22T07:31:21Z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0x01010094D171B740202F43AF5B284E6AEEA814</vt:lpwstr>
  </property>
</Properties>
</file>